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303" r:id="rId4"/>
    <p:sldId id="304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E4B90-4067-40BC-A574-67D1F69CAACE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568DA8-E8D7-4AA5-9D4C-B756AEA5387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52450" y="1524000"/>
            <a:ext cx="8001000" cy="4708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IQ" sz="6000" b="1" dirty="0" smtClean="0">
                <a:latin typeface="Arial,Bold"/>
              </a:rPr>
              <a:t>محاضرة 5</a:t>
            </a:r>
          </a:p>
          <a:p>
            <a:pPr algn="ctr" rtl="1"/>
            <a:endParaRPr lang="ar-IQ" sz="6000" b="1" u="sng" dirty="0">
              <a:solidFill>
                <a:srgbClr val="FF0000"/>
              </a:solidFill>
              <a:latin typeface="Arial,Bold"/>
            </a:endParaRPr>
          </a:p>
          <a:p>
            <a:pPr algn="ctr" rtl="1"/>
            <a:r>
              <a:rPr lang="ar-IQ" sz="6000" b="1" u="sng" dirty="0" smtClean="0">
                <a:solidFill>
                  <a:srgbClr val="FF0000"/>
                </a:solidFill>
                <a:latin typeface="Arial,Bold"/>
              </a:rPr>
              <a:t>4 - التشرب </a:t>
            </a:r>
            <a:r>
              <a:rPr lang="en-US" sz="6000" b="1" u="sng" dirty="0" smtClean="0">
                <a:solidFill>
                  <a:srgbClr val="FF0000"/>
                </a:solidFill>
                <a:latin typeface="Calibri,Bold"/>
              </a:rPr>
              <a:t>Imbibition</a:t>
            </a:r>
            <a:endParaRPr lang="ar-IQ" sz="6000" b="1" u="sng" dirty="0" smtClean="0">
              <a:solidFill>
                <a:srgbClr val="FF0000"/>
              </a:solidFill>
              <a:latin typeface="Calibri,Bold"/>
            </a:endParaRPr>
          </a:p>
          <a:p>
            <a:pPr algn="ctr" rtl="1"/>
            <a:endParaRPr lang="ar-IQ" sz="6000" u="sng" dirty="0" smtClean="0">
              <a:solidFill>
                <a:srgbClr val="FF0000"/>
              </a:solidFill>
            </a:endParaRPr>
          </a:p>
          <a:p>
            <a:pPr algn="ctr" rtl="1"/>
            <a:endParaRPr lang="en-US" sz="6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109901" y="528935"/>
            <a:ext cx="292419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rtl="1"/>
            <a:r>
              <a:rPr lang="ar-IQ" sz="2400" b="1" u="sng" dirty="0">
                <a:solidFill>
                  <a:srgbClr val="FF0000"/>
                </a:solidFill>
                <a:latin typeface="Arial,Bold"/>
              </a:rPr>
              <a:t>4 - التشرب </a:t>
            </a:r>
            <a:r>
              <a:rPr lang="en-US" sz="2400" b="1" u="sng" dirty="0">
                <a:solidFill>
                  <a:srgbClr val="FF0000"/>
                </a:solidFill>
                <a:latin typeface="Calibri,Bold"/>
              </a:rPr>
              <a:t>Imbibition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28600" y="997089"/>
            <a:ext cx="8686800" cy="53245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وهو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نوع من أنواع الانتشار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ويخضع لقوانينه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ذاتها ويعرف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بأنه حركة الماء عند وجود فرق في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الجهد المائي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بين الماء والمادة المتشربة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ولا يكون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ذلك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عبر أغشية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 وعملية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التشرب هي عملية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امتزاز </a:t>
            </a:r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adsorption</a:t>
            </a:r>
            <a:r>
              <a:rPr lang="ar-IQ" sz="2000" b="1" dirty="0" smtClean="0">
                <a:solidFill>
                  <a:srgbClr val="FF0000"/>
                </a:solidFill>
                <a:latin typeface="Calibri,Bold"/>
              </a:rPr>
              <a:t>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للمذيبات (الماء مثلا)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على أسطح الدقائق ذات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الطبيعة </a:t>
            </a:r>
            <a:r>
              <a:rPr lang="ar-IQ" sz="2000" b="1" dirty="0" err="1" smtClean="0">
                <a:solidFill>
                  <a:srgbClr val="0070C1"/>
                </a:solidFill>
                <a:latin typeface="Arial,Bold"/>
              </a:rPr>
              <a:t>الغروانية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وتشكيلها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أغلفة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حولها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وتقييد حركة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الماء نتيجة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لذلك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. يسبب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التشرب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ضغطا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عند حدوثه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يعرف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بالضغط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ألتشربي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بسبب الزيادة الكبيرة في حجم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المادة المتشربة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000" b="1" dirty="0">
                <a:solidFill>
                  <a:srgbClr val="0070C1"/>
                </a:solidFill>
                <a:latin typeface="Arial,Bold"/>
              </a:rPr>
              <a:t>وهنالك شرطان لحدوث التشرب هما :</a:t>
            </a:r>
          </a:p>
          <a:p>
            <a:pPr algn="r" rtl="1"/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1- وجود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تدرج في الجهد المائي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بين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الماء(المادة </a:t>
            </a:r>
            <a:r>
              <a:rPr lang="ar-IQ" sz="2000" b="1" dirty="0" err="1" smtClean="0">
                <a:solidFill>
                  <a:srgbClr val="0070C1"/>
                </a:solidFill>
                <a:latin typeface="Arial,Bold"/>
              </a:rPr>
              <a:t>المشربه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)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والمادة المتشربة.</a:t>
            </a:r>
          </a:p>
          <a:p>
            <a:pPr algn="r" rtl="1"/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2- </a:t>
            </a:r>
            <a:r>
              <a:rPr lang="ar-IQ" sz="2000" b="1" dirty="0" smtClean="0">
                <a:solidFill>
                  <a:schemeClr val="accent1">
                    <a:lumMod val="75000"/>
                  </a:schemeClr>
                </a:solidFill>
                <a:latin typeface="Arial,Bold"/>
              </a:rPr>
              <a:t>ان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يكون هنالك نوع من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الالفة او التجاذب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بين النظامين.</a:t>
            </a:r>
          </a:p>
          <a:p>
            <a:pPr algn="r" rtl="1"/>
            <a:r>
              <a:rPr lang="ar-IQ" sz="2000" b="1" dirty="0">
                <a:solidFill>
                  <a:srgbClr val="0070C1"/>
                </a:solidFill>
                <a:latin typeface="Arial,Bold"/>
              </a:rPr>
              <a:t>مثلا يمكن ان تتشرب قطعة الخشب بالماء لكن لا يمكن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ان تتشرب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قطعة المطاط بالماء والتي يمكن لها ان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تتشرب بالكحول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امثلة على حدوث التشرب في النبات:</a:t>
            </a:r>
          </a:p>
          <a:p>
            <a:pPr algn="r" rtl="1"/>
            <a:r>
              <a:rPr lang="ar-IQ" sz="2000" b="1" dirty="0">
                <a:solidFill>
                  <a:srgbClr val="FF0000"/>
                </a:solidFill>
                <a:latin typeface="Arial,Bold"/>
              </a:rPr>
              <a:t>1 -تشرب الجدر الخلوية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نتيجة اثناء انتقال الماء من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الجذر الى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الورقة نتيجة الفرق في الجهد المائي بين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انسجة النبات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000" b="1" dirty="0">
                <a:solidFill>
                  <a:srgbClr val="FF0000"/>
                </a:solidFill>
                <a:latin typeface="Arial,Bold"/>
              </a:rPr>
              <a:t>2 -اثناء عملية الانبات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اذ ان الضغط الناتج عن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التشرب (يصل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الى 30 ميكا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باسكال)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يسبب تمزيق قصرة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البذور مما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يسهل بزوغ الجنين وحدوث الانبات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. كما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ان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تشرب البذور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يحفز الانزيمات على القيام بتسريع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العمليات الايضية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في </a:t>
            </a:r>
            <a:r>
              <a:rPr lang="ar-IQ" sz="2000" b="1" dirty="0" err="1">
                <a:solidFill>
                  <a:srgbClr val="0070C1"/>
                </a:solidFill>
                <a:latin typeface="Arial,Bold"/>
              </a:rPr>
              <a:t>البذور.كما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 تحصل تغيرات في الطاقة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اثناء التشرب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اذ ترتفع درجة حرارة النظام نتيجة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الامتزاز الشديد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لجزيئات الماء والذي يسبب فقدان في </a:t>
            </a:r>
            <a:r>
              <a:rPr lang="ar-IQ" sz="2000" b="1" dirty="0" smtClean="0">
                <a:solidFill>
                  <a:srgbClr val="0070C1"/>
                </a:solidFill>
                <a:latin typeface="Arial,Bold"/>
              </a:rPr>
              <a:t>الطاقة الحركية </a:t>
            </a:r>
            <a:r>
              <a:rPr lang="ar-IQ" sz="2000" b="1" dirty="0">
                <a:solidFill>
                  <a:srgbClr val="0070C1"/>
                </a:solidFill>
                <a:latin typeface="Arial,Bold"/>
              </a:rPr>
              <a:t>لتلك الجزيئات بشكل حرارة.</a:t>
            </a:r>
          </a:p>
        </p:txBody>
      </p:sp>
    </p:spTree>
    <p:extLst>
      <p:ext uri="{BB962C8B-B14F-4D97-AF65-F5344CB8AC3E}">
        <p14:creationId xmlns:p14="http://schemas.microsoft.com/office/powerpoint/2010/main" val="6106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09600" y="1008995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4000" b="1" dirty="0">
                <a:solidFill>
                  <a:srgbClr val="FF0000"/>
                </a:solidFill>
                <a:latin typeface="Arial,Bold"/>
              </a:rPr>
              <a:t>العوامل المؤثرة في معدل التشرب:</a:t>
            </a:r>
          </a:p>
          <a:p>
            <a:pPr algn="r" rtl="1"/>
            <a:r>
              <a:rPr lang="ar-IQ" sz="4000" b="1" dirty="0">
                <a:solidFill>
                  <a:srgbClr val="FF0000"/>
                </a:solidFill>
                <a:latin typeface="Arial,Bold"/>
              </a:rPr>
              <a:t>1 - درجة الحرارة</a:t>
            </a:r>
            <a:r>
              <a:rPr lang="ar-IQ" sz="4000" b="1" dirty="0" smtClean="0">
                <a:solidFill>
                  <a:srgbClr val="FF0000"/>
                </a:solidFill>
                <a:latin typeface="Arial,Bold"/>
              </a:rPr>
              <a:t>:</a:t>
            </a:r>
          </a:p>
          <a:p>
            <a:pPr algn="r" rtl="1"/>
            <a:r>
              <a:rPr lang="ar-IQ" sz="4000" b="1" dirty="0" smtClean="0">
                <a:solidFill>
                  <a:srgbClr val="000000"/>
                </a:solidFill>
                <a:latin typeface="Arial,Bold"/>
              </a:rPr>
              <a:t> </a:t>
            </a:r>
            <a:r>
              <a:rPr lang="ar-IQ" sz="4000" b="1" dirty="0">
                <a:solidFill>
                  <a:srgbClr val="0070C1"/>
                </a:solidFill>
                <a:latin typeface="Arial,Bold"/>
              </a:rPr>
              <a:t>تؤثر في معدل وسرعة </a:t>
            </a:r>
            <a:r>
              <a:rPr lang="ar-IQ" sz="4000" b="1" dirty="0" smtClean="0">
                <a:solidFill>
                  <a:srgbClr val="0070C1"/>
                </a:solidFill>
                <a:latin typeface="Arial,Bold"/>
              </a:rPr>
              <a:t>عملية التشرب </a:t>
            </a:r>
            <a:r>
              <a:rPr lang="ar-IQ" sz="4000" b="1" dirty="0">
                <a:solidFill>
                  <a:srgbClr val="0070C1"/>
                </a:solidFill>
                <a:latin typeface="Arial,Bold"/>
              </a:rPr>
              <a:t>لكنها لا تؤثر في كمية الماء المتشرب.</a:t>
            </a:r>
          </a:p>
          <a:p>
            <a:pPr algn="r" rtl="1"/>
            <a:r>
              <a:rPr lang="ar-IQ" sz="4000" b="1" dirty="0">
                <a:solidFill>
                  <a:srgbClr val="FF0000"/>
                </a:solidFill>
                <a:latin typeface="Arial,Bold"/>
              </a:rPr>
              <a:t>2 - الجهد </a:t>
            </a:r>
            <a:r>
              <a:rPr lang="ar-IQ" sz="4000" b="1" dirty="0" err="1" smtClean="0">
                <a:solidFill>
                  <a:srgbClr val="FF0000"/>
                </a:solidFill>
                <a:latin typeface="Arial,Bold"/>
              </a:rPr>
              <a:t>الأزموزي</a:t>
            </a:r>
            <a:r>
              <a:rPr lang="ar-IQ" sz="4000" b="1" dirty="0" smtClean="0">
                <a:solidFill>
                  <a:srgbClr val="FF0000"/>
                </a:solidFill>
                <a:latin typeface="Arial,Bold"/>
              </a:rPr>
              <a:t> </a:t>
            </a:r>
            <a:r>
              <a:rPr lang="ar-IQ" sz="4000" b="1" dirty="0">
                <a:solidFill>
                  <a:srgbClr val="FF0000"/>
                </a:solidFill>
                <a:latin typeface="Arial,Bold"/>
              </a:rPr>
              <a:t>للمادة المشربة</a:t>
            </a:r>
            <a:r>
              <a:rPr lang="ar-IQ" sz="4000" b="1" dirty="0" smtClean="0">
                <a:solidFill>
                  <a:srgbClr val="FF0000"/>
                </a:solidFill>
                <a:latin typeface="Arial,Bold"/>
              </a:rPr>
              <a:t>:</a:t>
            </a:r>
          </a:p>
          <a:p>
            <a:pPr algn="r" rtl="1"/>
            <a:r>
              <a:rPr lang="ar-IQ" sz="4000" b="1" dirty="0" smtClean="0">
                <a:solidFill>
                  <a:srgbClr val="0070C1"/>
                </a:solidFill>
                <a:latin typeface="Arial,Bold"/>
              </a:rPr>
              <a:t>عند </a:t>
            </a:r>
            <a:r>
              <a:rPr lang="ar-IQ" sz="4000" b="1" dirty="0">
                <a:solidFill>
                  <a:srgbClr val="0070C1"/>
                </a:solidFill>
                <a:latin typeface="Arial,Bold"/>
              </a:rPr>
              <a:t>انخفاض </a:t>
            </a:r>
            <a:r>
              <a:rPr lang="ar-IQ" sz="4000" b="1" dirty="0" smtClean="0">
                <a:solidFill>
                  <a:srgbClr val="0070C1"/>
                </a:solidFill>
                <a:latin typeface="Arial,Bold"/>
              </a:rPr>
              <a:t>الجهد </a:t>
            </a:r>
            <a:r>
              <a:rPr lang="ar-IQ" sz="4000" b="1" dirty="0" err="1" smtClean="0">
                <a:solidFill>
                  <a:srgbClr val="0070C1"/>
                </a:solidFill>
                <a:latin typeface="Arial,Bold"/>
              </a:rPr>
              <a:t>الأزموزى</a:t>
            </a:r>
            <a:r>
              <a:rPr lang="ar-IQ" sz="4000" b="1" dirty="0" smtClean="0">
                <a:solidFill>
                  <a:srgbClr val="0070C1"/>
                </a:solidFill>
                <a:latin typeface="Arial,Bold"/>
              </a:rPr>
              <a:t> </a:t>
            </a:r>
            <a:r>
              <a:rPr lang="ar-IQ" sz="4000" b="1" dirty="0">
                <a:solidFill>
                  <a:srgbClr val="0070C1"/>
                </a:solidFill>
                <a:latin typeface="Arial,Bold"/>
              </a:rPr>
              <a:t>للمادة المشربة فان ذلك يسبب خفض </a:t>
            </a:r>
            <a:r>
              <a:rPr lang="ar-IQ" sz="4000" b="1" dirty="0" smtClean="0">
                <a:solidFill>
                  <a:srgbClr val="0070C1"/>
                </a:solidFill>
                <a:latin typeface="Arial,Bold"/>
              </a:rPr>
              <a:t>معدل التشرب</a:t>
            </a:r>
            <a:r>
              <a:rPr lang="ar-IQ" sz="4000" b="1" dirty="0">
                <a:solidFill>
                  <a:srgbClr val="0070C1"/>
                </a:solidFill>
                <a:latin typeface="Arial,Bold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98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95800" y="1009233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alibri"/>
              </a:rPr>
              <a:t>Imbibition</a:t>
            </a:r>
            <a:r>
              <a:rPr lang="en-US" sz="2800" dirty="0" smtClean="0">
                <a:solidFill>
                  <a:srgbClr val="0000FF"/>
                </a:solidFill>
                <a:latin typeface="Calibri"/>
              </a:rPr>
              <a:t>:</a:t>
            </a:r>
            <a:endParaRPr lang="ar-IQ" sz="2800" dirty="0" smtClean="0">
              <a:solidFill>
                <a:srgbClr val="0000FF"/>
              </a:solidFill>
              <a:latin typeface="Calibri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Calibri"/>
              </a:rPr>
              <a:t>When </a:t>
            </a:r>
            <a:r>
              <a:rPr lang="en-US" sz="2800" dirty="0">
                <a:solidFill>
                  <a:srgbClr val="0000FF"/>
                </a:solidFill>
                <a:latin typeface="Calibri"/>
              </a:rPr>
              <a:t>seeds absorb water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Arial"/>
              </a:rPr>
              <a:t>Starch and cellulose attract water molecules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Arial"/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Arial"/>
              </a:rPr>
              <a:t>The seeds swell as they take up water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Arial"/>
              </a:rPr>
              <a:t>This process is called </a:t>
            </a:r>
            <a:r>
              <a:rPr lang="en-US" sz="2400" dirty="0">
                <a:solidFill>
                  <a:srgbClr val="C1504D"/>
                </a:solidFill>
                <a:latin typeface="Calibri"/>
                <a:cs typeface="Arial"/>
              </a:rPr>
              <a:t>imbibition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8767"/>
            <a:ext cx="4191000" cy="523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4495800" y="4108609"/>
            <a:ext cx="457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300" b="1" dirty="0" smtClean="0">
                <a:solidFill>
                  <a:schemeClr val="accent1">
                    <a:lumMod val="75000"/>
                  </a:schemeClr>
                </a:solidFill>
              </a:rPr>
              <a:t>التشرب:</a:t>
            </a:r>
          </a:p>
          <a:p>
            <a:pPr algn="r" rtl="1"/>
            <a:r>
              <a:rPr lang="ar-IQ" sz="2300" b="1" dirty="0" smtClean="0">
                <a:solidFill>
                  <a:schemeClr val="accent1">
                    <a:lumMod val="75000"/>
                  </a:schemeClr>
                </a:solidFill>
              </a:rPr>
              <a:t>عندما تمتص البذور الماء يحدث فيها ما يلي:</a:t>
            </a:r>
          </a:p>
          <a:p>
            <a:pPr algn="r" rtl="1"/>
            <a:r>
              <a:rPr lang="ar-IQ" sz="2300" b="1" dirty="0" smtClean="0"/>
              <a:t>- تجذب جزيئات النشأ والسليلوز في البذرة جزيئات الماء اليها.</a:t>
            </a:r>
          </a:p>
          <a:p>
            <a:pPr algn="r" rtl="1"/>
            <a:r>
              <a:rPr lang="ar-IQ" sz="2300" b="1" dirty="0" smtClean="0"/>
              <a:t>- تنتفخ البذور اثناء عملية اخذ الماء.</a:t>
            </a:r>
          </a:p>
          <a:p>
            <a:pPr algn="r" rtl="1"/>
            <a:r>
              <a:rPr lang="ar-IQ" sz="2300" b="1" dirty="0" smtClean="0"/>
              <a:t>- تسمى هذه العملية </a:t>
            </a:r>
            <a:r>
              <a:rPr lang="ar-IQ" sz="2300" b="1" dirty="0" smtClean="0">
                <a:solidFill>
                  <a:srgbClr val="FF0000"/>
                </a:solidFill>
              </a:rPr>
              <a:t>بالتشرب.</a:t>
            </a:r>
          </a:p>
        </p:txBody>
      </p:sp>
    </p:spTree>
    <p:extLst>
      <p:ext uri="{BB962C8B-B14F-4D97-AF65-F5344CB8AC3E}">
        <p14:creationId xmlns:p14="http://schemas.microsoft.com/office/powerpoint/2010/main" val="17045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" y="366891"/>
            <a:ext cx="8458200" cy="618630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IQ" sz="3600" b="1" dirty="0">
                <a:solidFill>
                  <a:srgbClr val="FF0000"/>
                </a:solidFill>
                <a:latin typeface="Arial,Bold"/>
              </a:rPr>
              <a:t>أسئلة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1 - </a:t>
            </a:r>
            <a:r>
              <a:rPr lang="ar-IQ" sz="2400" b="1" dirty="0" err="1">
                <a:solidFill>
                  <a:srgbClr val="0070C1"/>
                </a:solidFill>
                <a:latin typeface="Arial,Bold"/>
              </a:rPr>
              <a:t>ماهو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 الانتشار وماهي العوامل التي تؤثر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في </a:t>
            </a:r>
            <a:r>
              <a:rPr lang="ar-IQ" sz="2400" b="1" dirty="0" err="1" smtClean="0">
                <a:solidFill>
                  <a:srgbClr val="0070C1"/>
                </a:solidFill>
                <a:latin typeface="Arial,Bold"/>
              </a:rPr>
              <a:t>سرعته؟اذكرها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 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مع بيان تأثير كل منها.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2 -اذكر القانون الذي يحدد العلاقة بين سرع انتشار الغازات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، ثم 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بين العلاقة بين سرعة انتشار غازي الأمونيا و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كلوريد الهيدروجين 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عند تطبيق ذلك القانون.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3 -ماهي </a:t>
            </a:r>
            <a:r>
              <a:rPr lang="ar-IQ" sz="2400" b="1" dirty="0" err="1">
                <a:solidFill>
                  <a:srgbClr val="0070C1"/>
                </a:solidFill>
                <a:latin typeface="Arial,Bold"/>
              </a:rPr>
              <a:t>الأزموزيه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؟ و </a:t>
            </a:r>
            <a:r>
              <a:rPr lang="ar-IQ" sz="2400" b="1" dirty="0" err="1">
                <a:solidFill>
                  <a:srgbClr val="0070C1"/>
                </a:solidFill>
                <a:latin typeface="Arial,Bold"/>
              </a:rPr>
              <a:t>ماهو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 الفرق بينها وبين الانتشار؟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4 -ماهي المواد التي تدخل للنبات عن طريق الانتشار البسيط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؟ وكيف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؟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5 - هل تحتاج عمليتي الانتشار البسيط </a:t>
            </a:r>
            <a:r>
              <a:rPr lang="ar-IQ" sz="2400" b="1" dirty="0" err="1">
                <a:solidFill>
                  <a:srgbClr val="0070C1"/>
                </a:solidFill>
                <a:latin typeface="Arial,Bold"/>
              </a:rPr>
              <a:t>الازموزية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 إلى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صرف </a:t>
            </a:r>
            <a:r>
              <a:rPr lang="ar-IQ" sz="2400" b="1" dirty="0" err="1" smtClean="0">
                <a:solidFill>
                  <a:srgbClr val="0070C1"/>
                </a:solidFill>
                <a:latin typeface="Arial,Bold"/>
              </a:rPr>
              <a:t>طاقة؟ولماذا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؟.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6 -اشرح مع الرسم والتأشير تجربة عملية توضح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العملية </a:t>
            </a:r>
            <a:r>
              <a:rPr lang="ar-IQ" sz="2400" b="1" dirty="0" err="1" smtClean="0">
                <a:solidFill>
                  <a:srgbClr val="0070C1"/>
                </a:solidFill>
                <a:latin typeface="Arial,Bold"/>
              </a:rPr>
              <a:t>الازموزية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؟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7 -عدد طرق قياس الجهد المائي ومكوناته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للمحاليل وللأنسجة 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النباتية مع الشرح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 والتوضيح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8 - </a:t>
            </a:r>
            <a:r>
              <a:rPr lang="ar-IQ" sz="2400" b="1" dirty="0" err="1">
                <a:solidFill>
                  <a:srgbClr val="0070C1"/>
                </a:solidFill>
                <a:latin typeface="Arial,Bold"/>
              </a:rPr>
              <a:t>ماهو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 الفرق بين التشرب والانتشار؟ ولماذا تزداد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حرارة النظام 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عند التشرب؟.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9 -ماهي </a:t>
            </a:r>
            <a:r>
              <a:rPr lang="ar-IQ" sz="2400" b="1" dirty="0" err="1">
                <a:solidFill>
                  <a:srgbClr val="0070C1"/>
                </a:solidFill>
                <a:latin typeface="Arial,Bold"/>
              </a:rPr>
              <a:t>البلزمة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 وكيف تحدث وماهي أنواعها؟ وهل </a:t>
            </a:r>
            <a:r>
              <a:rPr lang="ar-IQ" sz="2400" b="1" dirty="0" err="1" smtClean="0">
                <a:solidFill>
                  <a:srgbClr val="0070C1"/>
                </a:solidFill>
                <a:latin typeface="Arial,Bold"/>
              </a:rPr>
              <a:t>يمكنشفاء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 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الخلية النباتية منها في الحالات كافة وضح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ذلك تفصيلا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400" b="1" dirty="0">
                <a:solidFill>
                  <a:srgbClr val="0070C1"/>
                </a:solidFill>
                <a:latin typeface="Arial,Bold"/>
              </a:rPr>
              <a:t>س 10 - ماهي الشروط التي يجب توفرها لكي تحدث </a:t>
            </a:r>
            <a:r>
              <a:rPr lang="ar-IQ" sz="2400" b="1" dirty="0" smtClean="0">
                <a:solidFill>
                  <a:srgbClr val="0070C1"/>
                </a:solidFill>
                <a:latin typeface="Arial,Bold"/>
              </a:rPr>
              <a:t>عملية التشرب</a:t>
            </a:r>
            <a:r>
              <a:rPr lang="ar-IQ" sz="2400" b="1" dirty="0">
                <a:solidFill>
                  <a:srgbClr val="0070C1"/>
                </a:solidFill>
                <a:latin typeface="Arial,Bold"/>
              </a:rPr>
              <a:t>؟ اذكر أمثلة لكل حالة منها.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501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493</TotalTime>
  <Words>517</Words>
  <Application>Microsoft Office PowerPoint</Application>
  <PresentationFormat>عرض على الشاشة (3:4)‏</PresentationFormat>
  <Paragraphs>39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 Murtadha</dc:creator>
  <cp:lastModifiedBy>Dr. Murtadha</cp:lastModifiedBy>
  <cp:revision>52</cp:revision>
  <dcterms:created xsi:type="dcterms:W3CDTF">2019-10-13T22:04:25Z</dcterms:created>
  <dcterms:modified xsi:type="dcterms:W3CDTF">2020-01-18T11:31:05Z</dcterms:modified>
</cp:coreProperties>
</file>